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8" r:id="rId3"/>
    <p:sldId id="270" r:id="rId4"/>
    <p:sldId id="268" r:id="rId5"/>
    <p:sldId id="269" r:id="rId6"/>
    <p:sldId id="272" r:id="rId7"/>
    <p:sldId id="259" r:id="rId8"/>
    <p:sldId id="260" r:id="rId9"/>
    <p:sldId id="271" r:id="rId10"/>
    <p:sldId id="261" r:id="rId11"/>
    <p:sldId id="262" r:id="rId12"/>
    <p:sldId id="274" r:id="rId13"/>
    <p:sldId id="263" r:id="rId14"/>
    <p:sldId id="273" r:id="rId15"/>
    <p:sldId id="265" r:id="rId16"/>
    <p:sldId id="276" r:id="rId17"/>
    <p:sldId id="277" r:id="rId18"/>
    <p:sldId id="275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U-21\Downloads\&#1054;&#1087;&#1080;&#1090;&#1091;&#1074;&#1072;&#1085;&#1085;&#1103;%20&#1054;&#1053;&#1055;%20&#1044;&#1060;%20(&#1055;&#1089;&#1080;&#1093;&#1086;&#1083;&#1086;&#1075;&#1080;)%20(&#1054;&#1090;&#1074;&#1077;&#1090;&#1099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U-21\Downloads\&#1054;&#1087;&#1080;&#1090;&#1091;&#1074;&#1072;&#1085;&#1085;&#1103;%20&#1054;&#1053;&#1055;%20&#1044;&#1060;%20(&#1055;&#1089;&#1080;&#1093;&#1086;&#1083;&#1086;&#1075;&#1080;)%20(&#1054;&#1090;&#1074;&#1077;&#1090;&#1099;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U-21\Downloads\&#1054;&#1087;&#1080;&#1090;&#1091;&#1074;&#1072;&#1085;&#1085;&#1103;%20&#1054;&#1053;&#1055;%20&#1044;&#1060;%20(&#1055;&#1089;&#1080;&#1093;&#1086;&#1083;&#1086;&#1075;&#1080;)%20(&#1054;&#1090;&#1074;&#1077;&#1090;&#1099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U-21\Downloads\&#1054;&#1087;&#1080;&#1090;&#1091;&#1074;&#1072;&#1085;&#1085;&#1103;%20&#1054;&#1053;&#1055;%20&#1044;&#1060;%20(&#1055;&#1089;&#1080;&#1093;&#1086;&#1083;&#1086;&#1075;&#1080;)%20(&#1054;&#1090;&#1074;&#1077;&#1090;&#1099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U-21\Downloads\&#1054;&#1087;&#1080;&#1090;&#1091;&#1074;&#1072;&#1085;&#1085;&#1103;%20&#1054;&#1053;&#1055;%20&#1044;&#1060;%20(&#1055;&#1089;&#1080;&#1093;&#1086;&#1083;&#1086;&#1075;&#1080;)%20(&#1054;&#1090;&#1074;&#1077;&#1090;&#1099;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U-21\Downloads\&#1054;&#1087;&#1080;&#1090;&#1091;&#1074;&#1072;&#1085;&#1085;&#1103;%20&#1054;&#1053;&#1055;%20&#1044;&#1060;%20(&#1055;&#1089;&#1080;&#1093;&#1086;&#1083;&#1086;&#1075;&#1080;)%20(&#1054;&#1090;&#1074;&#1077;&#1090;&#1099;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U-21\Downloads\&#1054;&#1087;&#1080;&#1090;&#1091;&#1074;&#1072;&#1085;&#1085;&#1103;%20&#1054;&#1053;&#1055;%20&#1044;&#1060;%20(&#1055;&#1089;&#1080;&#1093;&#1086;&#1083;&#1086;&#1075;&#1080;)%20(&#1054;&#1090;&#1074;&#1077;&#1090;&#1099;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U-21\Downloads\&#1054;&#1087;&#1080;&#1090;&#1091;&#1074;&#1072;&#1085;&#1085;&#1103;%20&#1054;&#1053;&#1055;%20&#1044;&#1060;%20(&#1055;&#1089;&#1080;&#1093;&#1086;&#1083;&#1086;&#1075;&#1080;)%20(&#1054;&#1090;&#1074;&#1077;&#1090;&#1099;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U-21\Downloads\&#1054;&#1087;&#1080;&#1090;&#1091;&#1074;&#1072;&#1085;&#1085;&#1103;%20&#1054;&#1053;&#1055;%20&#1044;&#1060;%20(&#1055;&#1089;&#1080;&#1093;&#1086;&#1083;&#1086;&#1075;&#1080;)%20(&#1054;&#1090;&#1074;&#1077;&#1090;&#1099;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U-21\Downloads\&#1054;&#1087;&#1080;&#1090;&#1091;&#1074;&#1072;&#1085;&#1085;&#1103;%20&#1054;&#1053;&#1055;%20&#1044;&#1060;%20(&#1055;&#1089;&#1080;&#1093;&#1086;&#1083;&#1086;&#1075;&#1080;)%20(&#1054;&#1090;&#1074;&#1077;&#1090;&#1099;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pivotSource>
    <c:name>[Опитування ОНП ДФ (Психологи) (Ответы).xlsx]Аркуш1!Зведена таблиця6</c:name>
    <c:fmtId val="7"/>
  </c:pivotSource>
  <c:chart>
    <c:autoTitleDeleted val="1"/>
    <c:pivotFmts>
      <c:pivotFmt>
        <c:idx val="0"/>
        <c:spPr>
          <a:solidFill>
            <a:schemeClr val="accent3"/>
          </a:solidFill>
          <a:ln w="19050"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circle"/>
          <c:size val="6"/>
        </c:marker>
        <c:dLbl>
          <c:idx val="0"/>
          <c:spPr>
            <a:pattFill prst="pct75">
              <a:fgClr>
                <a:srgbClr val="000000">
                  <a:lumMod val="75000"/>
                  <a:lumOff val="25000"/>
                </a:srgbClr>
              </a:fgClr>
              <a:bgClr>
                <a:srgbClr val="000000">
                  <a:lumMod val="65000"/>
                  <a:lumOff val="35000"/>
                </a:srgb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3"/>
          </a:solidFill>
          <a:ln w="19050"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rgbClr val="000000">
                  <a:lumMod val="75000"/>
                  <a:lumOff val="25000"/>
                </a:srgbClr>
              </a:fgClr>
              <a:bgClr>
                <a:srgbClr val="000000">
                  <a:lumMod val="65000"/>
                  <a:lumOff val="35000"/>
                </a:srgb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>
              <a:shade val="65000"/>
            </a:schemeClr>
          </a:solidFill>
          <a:ln w="19050"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3"/>
        <c:spPr>
          <a:solidFill>
            <a:schemeClr val="accent3"/>
          </a:solidFill>
          <a:ln w="19050"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4"/>
        <c:spPr>
          <a:solidFill>
            <a:schemeClr val="accent3">
              <a:tint val="65000"/>
            </a:schemeClr>
          </a:solidFill>
          <a:ln w="19050"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5"/>
        <c:spPr>
          <a:solidFill>
            <a:schemeClr val="accent3"/>
          </a:solidFill>
          <a:ln w="19050"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rgbClr val="000000">
                  <a:lumMod val="75000"/>
                  <a:lumOff val="25000"/>
                </a:srgbClr>
              </a:fgClr>
              <a:bgClr>
                <a:srgbClr val="000000">
                  <a:lumMod val="65000"/>
                  <a:lumOff val="35000"/>
                </a:srgb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3">
              <a:shade val="65000"/>
            </a:schemeClr>
          </a:solidFill>
          <a:ln w="19050"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7"/>
        <c:spPr>
          <a:solidFill>
            <a:schemeClr val="accent3"/>
          </a:solidFill>
          <a:ln w="19050"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8"/>
        <c:spPr>
          <a:solidFill>
            <a:schemeClr val="accent3">
              <a:tint val="65000"/>
            </a:schemeClr>
          </a:solidFill>
          <a:ln w="19050"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Аркуш1!$B$3</c:f>
              <c:strCache>
                <c:ptCount val="1"/>
                <c:pt idx="0">
                  <c:v>Підсумок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6F-4980-AEE9-157805A4D54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6F-4980-AEE9-157805A4D544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E6F-4980-AEE9-157805A4D5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Аркуш1!$A$4:$A$7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4 курс</c:v>
                </c:pt>
              </c:strCache>
            </c:strRef>
          </c:cat>
          <c:val>
            <c:numRef>
              <c:f>Аркуш1!$B$4:$B$7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6F-4980-AEE9-157805A4D54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pivotSource>
    <c:name>[Опитування ОНП ДФ (Психологи) (Ответы).xlsx]Аркуш14!Зведена таблиця22</c:name>
    <c:fmtId val="8"/>
  </c:pivotSource>
  <c:chart>
    <c:autoTitleDeleted val="1"/>
    <c:pivotFmts>
      <c:pivotFmt>
        <c:idx val="0"/>
        <c:spPr>
          <a:solidFill>
            <a:schemeClr val="accent5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rgbClr val="000000">
                  <a:lumMod val="75000"/>
                  <a:lumOff val="25000"/>
                </a:srgbClr>
              </a:fgClr>
              <a:bgClr>
                <a:srgbClr val="000000">
                  <a:lumMod val="65000"/>
                  <a:lumOff val="35000"/>
                </a:srgb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rgbClr val="000000">
                  <a:lumMod val="75000"/>
                  <a:lumOff val="25000"/>
                </a:srgbClr>
              </a:fgClr>
              <a:bgClr>
                <a:srgbClr val="000000">
                  <a:lumMod val="65000"/>
                  <a:lumOff val="35000"/>
                </a:srgb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rgbClr val="000000">
                  <a:lumMod val="75000"/>
                  <a:lumOff val="25000"/>
                </a:srgbClr>
              </a:fgClr>
              <a:bgClr>
                <a:srgbClr val="000000">
                  <a:lumMod val="65000"/>
                  <a:lumOff val="35000"/>
                </a:srgb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5"/>
        <c:spPr>
          <a:solidFill>
            <a:schemeClr val="accent5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6"/>
        <c:spPr>
          <a:solidFill>
            <a:schemeClr val="accent5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rgbClr val="000000">
                  <a:lumMod val="75000"/>
                  <a:lumOff val="25000"/>
                </a:srgbClr>
              </a:fgClr>
              <a:bgClr>
                <a:srgbClr val="000000">
                  <a:lumMod val="65000"/>
                  <a:lumOff val="35000"/>
                </a:srgb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8"/>
        <c:spPr>
          <a:solidFill>
            <a:schemeClr val="accent5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Аркуш14!$B$3</c:f>
              <c:strCache>
                <c:ptCount val="1"/>
                <c:pt idx="0">
                  <c:v>Підсумок</c:v>
                </c:pt>
              </c:strCache>
            </c:strRef>
          </c:tx>
          <c:explosion val="2"/>
          <c:dPt>
            <c:idx val="0"/>
            <c:bubble3D val="0"/>
            <c:spPr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0B-4CAF-9BB3-8CF38BBC22B3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0B-4CAF-9BB3-8CF38BBC22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Аркуш14!$A$4:$A$6</c:f>
              <c:strCache>
                <c:ptCount val="2"/>
                <c:pt idx="0">
                  <c:v>Переважно так</c:v>
                </c:pt>
                <c:pt idx="1">
                  <c:v>Так, цілком</c:v>
                </c:pt>
              </c:strCache>
            </c:strRef>
          </c:cat>
          <c:val>
            <c:numRef>
              <c:f>Аркуш14!$B$4:$B$6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0B-4CAF-9BB3-8CF38BBC22B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pivotSource>
    <c:name>[Опитування ОНП ДФ (Психологи) (Ответы).xlsx]Аркуш4!Зведена таблиця12</c:name>
    <c:fmtId val="17"/>
  </c:pivotSource>
  <c:chart>
    <c:autoTitleDeleted val="0"/>
    <c:pivotFmts>
      <c:pivotFmt>
        <c:idx val="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Аркуш4!$B$3:$B$4</c:f>
              <c:strCache>
                <c:ptCount val="1"/>
                <c:pt idx="0">
                  <c:v>1 курс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Аркуш4!$A$5:$A$7</c:f>
              <c:strCache>
                <c:ptCount val="2"/>
                <c:pt idx="0">
                  <c:v>Дуже задоволений</c:v>
                </c:pt>
                <c:pt idx="1">
                  <c:v>Задоволений</c:v>
                </c:pt>
              </c:strCache>
            </c:strRef>
          </c:cat>
          <c:val>
            <c:numRef>
              <c:f>Аркуш4!$B$5:$B$7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0-46C1-846A-EB9C612CA33B}"/>
            </c:ext>
          </c:extLst>
        </c:ser>
        <c:ser>
          <c:idx val="1"/>
          <c:order val="1"/>
          <c:tx>
            <c:strRef>
              <c:f>Аркуш4!$C$3:$C$4</c:f>
              <c:strCache>
                <c:ptCount val="1"/>
                <c:pt idx="0">
                  <c:v>2 курс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Аркуш4!$A$5:$A$7</c:f>
              <c:strCache>
                <c:ptCount val="2"/>
                <c:pt idx="0">
                  <c:v>Дуже задоволений</c:v>
                </c:pt>
                <c:pt idx="1">
                  <c:v>Задоволений</c:v>
                </c:pt>
              </c:strCache>
            </c:strRef>
          </c:cat>
          <c:val>
            <c:numRef>
              <c:f>Аркуш4!$C$5:$C$7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A0-46C1-846A-EB9C612CA33B}"/>
            </c:ext>
          </c:extLst>
        </c:ser>
        <c:ser>
          <c:idx val="2"/>
          <c:order val="2"/>
          <c:tx>
            <c:strRef>
              <c:f>Аркуш4!$D$3:$D$4</c:f>
              <c:strCache>
                <c:ptCount val="1"/>
                <c:pt idx="0">
                  <c:v>4 курс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Аркуш4!$A$5:$A$7</c:f>
              <c:strCache>
                <c:ptCount val="2"/>
                <c:pt idx="0">
                  <c:v>Дуже задоволений</c:v>
                </c:pt>
                <c:pt idx="1">
                  <c:v>Задоволений</c:v>
                </c:pt>
              </c:strCache>
            </c:strRef>
          </c:cat>
          <c:val>
            <c:numRef>
              <c:f>Аркуш4!$D$5:$D$7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A0-46C1-846A-EB9C612CA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22971727"/>
        <c:axId val="222967151"/>
      </c:barChart>
      <c:catAx>
        <c:axId val="222971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967151"/>
        <c:crosses val="autoZero"/>
        <c:auto val="1"/>
        <c:lblAlgn val="ctr"/>
        <c:lblOffset val="100"/>
        <c:noMultiLvlLbl val="0"/>
      </c:catAx>
      <c:valAx>
        <c:axId val="2229671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29717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</a:defRPr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pivotSource>
    <c:name>[Опитування ОНП ДФ (Психологи) (Ответы).xlsx]Аркуш5!Зведена таблиця13</c:name>
    <c:fmtId val="9"/>
  </c:pivotSource>
  <c:chart>
    <c:autoTitleDeleted val="0"/>
    <c:pivotFmts>
      <c:pivotFmt>
        <c:idx val="0"/>
        <c:spPr>
          <a:solidFill>
            <a:schemeClr val="accent5"/>
          </a:solidFill>
          <a:ln>
            <a:noFill/>
          </a:ln>
          <a:effectLst/>
          <a:sp3d/>
        </c:spPr>
        <c:marker>
          <c:symbol val="diamond"/>
          <c:size val="6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/>
          </a:solidFill>
          <a:ln>
            <a:noFill/>
          </a:ln>
          <a:effectLst/>
          <a:sp3d/>
        </c:spPr>
        <c:marker>
          <c:symbol val="square"/>
          <c:size val="6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/>
          </a:solidFill>
          <a:ln>
            <a:noFill/>
          </a:ln>
          <a:effectLst/>
          <a:sp3d/>
        </c:spPr>
        <c:marker>
          <c:symbol val="triangle"/>
          <c:size val="6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5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5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Аркуш5!$B$3:$B$4</c:f>
              <c:strCache>
                <c:ptCount val="1"/>
                <c:pt idx="0">
                  <c:v>1 курс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Аркуш5!$A$5:$A$7</c:f>
              <c:strCache>
                <c:ptCount val="2"/>
                <c:pt idx="0">
                  <c:v>Переважно актуальний</c:v>
                </c:pt>
                <c:pt idx="1">
                  <c:v>Цілком актуальний</c:v>
                </c:pt>
              </c:strCache>
            </c:strRef>
          </c:cat>
          <c:val>
            <c:numRef>
              <c:f>Аркуш5!$B$5:$B$7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B9-4210-B76F-E8A8E2756FF8}"/>
            </c:ext>
          </c:extLst>
        </c:ser>
        <c:ser>
          <c:idx val="1"/>
          <c:order val="1"/>
          <c:tx>
            <c:strRef>
              <c:f>Аркуш5!$C$3:$C$4</c:f>
              <c:strCache>
                <c:ptCount val="1"/>
                <c:pt idx="0">
                  <c:v>2 курс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Аркуш5!$A$5:$A$7</c:f>
              <c:strCache>
                <c:ptCount val="2"/>
                <c:pt idx="0">
                  <c:v>Переважно актуальний</c:v>
                </c:pt>
                <c:pt idx="1">
                  <c:v>Цілком актуальний</c:v>
                </c:pt>
              </c:strCache>
            </c:strRef>
          </c:cat>
          <c:val>
            <c:numRef>
              <c:f>Аркуш5!$C$5:$C$7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B9-4210-B76F-E8A8E2756FF8}"/>
            </c:ext>
          </c:extLst>
        </c:ser>
        <c:ser>
          <c:idx val="2"/>
          <c:order val="2"/>
          <c:tx>
            <c:strRef>
              <c:f>Аркуш5!$D$3:$D$4</c:f>
              <c:strCache>
                <c:ptCount val="1"/>
                <c:pt idx="0">
                  <c:v>4 курс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Аркуш5!$A$5:$A$7</c:f>
              <c:strCache>
                <c:ptCount val="2"/>
                <c:pt idx="0">
                  <c:v>Переважно актуальний</c:v>
                </c:pt>
                <c:pt idx="1">
                  <c:v>Цілком актуальний</c:v>
                </c:pt>
              </c:strCache>
            </c:strRef>
          </c:cat>
          <c:val>
            <c:numRef>
              <c:f>Аркуш5!$D$5:$D$7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B9-4210-B76F-E8A8E2756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7571583"/>
        <c:axId val="587568671"/>
        <c:axId val="0"/>
      </c:bar3DChart>
      <c:catAx>
        <c:axId val="5875715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68671"/>
        <c:crosses val="autoZero"/>
        <c:auto val="1"/>
        <c:lblAlgn val="ctr"/>
        <c:lblOffset val="100"/>
        <c:noMultiLvlLbl val="0"/>
      </c:catAx>
      <c:valAx>
        <c:axId val="5875686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875715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</a:defRPr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pivotSource>
    <c:name>[Опитування ОНП ДФ (Психологи) (Ответы).xlsx]Аркуш6!Зведена таблиця14</c:name>
    <c:fmtId val="7"/>
  </c:pivotSource>
  <c:chart>
    <c:autoTitleDeleted val="0"/>
    <c:pivotFmts>
      <c:pivotFmt>
        <c:idx val="0"/>
        <c:spPr>
          <a:solidFill>
            <a:schemeClr val="accent3"/>
          </a:solidFill>
          <a:ln>
            <a:noFill/>
          </a:ln>
          <a:effectLst/>
          <a:sp3d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1"/>
        <c:spPr>
          <a:solidFill>
            <a:schemeClr val="accent3"/>
          </a:solidFill>
          <a:ln>
            <a:noFill/>
          </a:ln>
          <a:effectLst/>
          <a:sp3d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2"/>
        <c:spPr>
          <a:solidFill>
            <a:schemeClr val="accent3"/>
          </a:solidFill>
          <a:ln>
            <a:noFill/>
          </a:ln>
          <a:effectLst/>
          <a:sp3d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3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Аркуш6!$B$3:$B$4</c:f>
              <c:strCache>
                <c:ptCount val="1"/>
                <c:pt idx="0">
                  <c:v>1 курс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Аркуш6!$A$5:$A$7</c:f>
              <c:strCache>
                <c:ptCount val="2"/>
                <c:pt idx="0">
                  <c:v>Переважно так</c:v>
                </c:pt>
                <c:pt idx="1">
                  <c:v>Так, цілком</c:v>
                </c:pt>
              </c:strCache>
            </c:strRef>
          </c:cat>
          <c:val>
            <c:numRef>
              <c:f>Аркуш6!$B$5:$B$7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F-4714-9B64-35F26A05DE4D}"/>
            </c:ext>
          </c:extLst>
        </c:ser>
        <c:ser>
          <c:idx val="1"/>
          <c:order val="1"/>
          <c:tx>
            <c:strRef>
              <c:f>Аркуш6!$C$3:$C$4</c:f>
              <c:strCache>
                <c:ptCount val="1"/>
                <c:pt idx="0">
                  <c:v>2 курс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Аркуш6!$A$5:$A$7</c:f>
              <c:strCache>
                <c:ptCount val="2"/>
                <c:pt idx="0">
                  <c:v>Переважно так</c:v>
                </c:pt>
                <c:pt idx="1">
                  <c:v>Так, цілком</c:v>
                </c:pt>
              </c:strCache>
            </c:strRef>
          </c:cat>
          <c:val>
            <c:numRef>
              <c:f>Аркуш6!$C$5:$C$7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6F-4714-9B64-35F26A05DE4D}"/>
            </c:ext>
          </c:extLst>
        </c:ser>
        <c:ser>
          <c:idx val="2"/>
          <c:order val="2"/>
          <c:tx>
            <c:strRef>
              <c:f>Аркуш6!$D$3:$D$4</c:f>
              <c:strCache>
                <c:ptCount val="1"/>
                <c:pt idx="0">
                  <c:v>4 курс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Аркуш6!$A$5:$A$7</c:f>
              <c:strCache>
                <c:ptCount val="2"/>
                <c:pt idx="0">
                  <c:v>Переважно так</c:v>
                </c:pt>
                <c:pt idx="1">
                  <c:v>Так, цілком</c:v>
                </c:pt>
              </c:strCache>
            </c:strRef>
          </c:cat>
          <c:val>
            <c:numRef>
              <c:f>Аркуш6!$D$5:$D$7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F-4714-9B64-35F26A05D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691599"/>
        <c:axId val="326694927"/>
        <c:axId val="0"/>
      </c:bar3DChart>
      <c:catAx>
        <c:axId val="3266915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6694927"/>
        <c:crosses val="autoZero"/>
        <c:auto val="1"/>
        <c:lblAlgn val="ctr"/>
        <c:lblOffset val="100"/>
        <c:noMultiLvlLbl val="0"/>
      </c:catAx>
      <c:valAx>
        <c:axId val="3266949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669159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</a:defRPr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pivotSource>
    <c:name>[Опитування ОНП ДФ (Психологи) (Ответы).xlsx]Аркуш7!Зведена таблиця15</c:name>
    <c:fmtId val="13"/>
  </c:pivotSource>
  <c:chart>
    <c:autoTitleDeleted val="0"/>
    <c:pivotFmts>
      <c:pivotFmt>
        <c:idx val="0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3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Аркуш7!$B$3:$B$4</c:f>
              <c:strCache>
                <c:ptCount val="1"/>
                <c:pt idx="0">
                  <c:v>1 курс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Аркуш7!$A$5:$A$7</c:f>
              <c:strCache>
                <c:ptCount val="2"/>
                <c:pt idx="0">
                  <c:v>Дуже задоволений</c:v>
                </c:pt>
                <c:pt idx="1">
                  <c:v>Нейтрально</c:v>
                </c:pt>
              </c:strCache>
            </c:strRef>
          </c:cat>
          <c:val>
            <c:numRef>
              <c:f>Аркуш7!$B$5:$B$7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C-4EBA-ADBF-544B34B3CB23}"/>
            </c:ext>
          </c:extLst>
        </c:ser>
        <c:ser>
          <c:idx val="1"/>
          <c:order val="1"/>
          <c:tx>
            <c:strRef>
              <c:f>Аркуш7!$C$3:$C$4</c:f>
              <c:strCache>
                <c:ptCount val="1"/>
                <c:pt idx="0">
                  <c:v>2 курс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Аркуш7!$A$5:$A$7</c:f>
              <c:strCache>
                <c:ptCount val="2"/>
                <c:pt idx="0">
                  <c:v>Дуже задоволений</c:v>
                </c:pt>
                <c:pt idx="1">
                  <c:v>Нейтрально</c:v>
                </c:pt>
              </c:strCache>
            </c:strRef>
          </c:cat>
          <c:val>
            <c:numRef>
              <c:f>Аркуш7!$C$5:$C$7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C-4EBA-ADBF-544B34B3CB23}"/>
            </c:ext>
          </c:extLst>
        </c:ser>
        <c:ser>
          <c:idx val="2"/>
          <c:order val="2"/>
          <c:tx>
            <c:strRef>
              <c:f>Аркуш7!$D$3:$D$4</c:f>
              <c:strCache>
                <c:ptCount val="1"/>
                <c:pt idx="0">
                  <c:v>4 курс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Аркуш7!$A$5:$A$7</c:f>
              <c:strCache>
                <c:ptCount val="2"/>
                <c:pt idx="0">
                  <c:v>Дуже задоволений</c:v>
                </c:pt>
                <c:pt idx="1">
                  <c:v>Нейтрально</c:v>
                </c:pt>
              </c:strCache>
            </c:strRef>
          </c:cat>
          <c:val>
            <c:numRef>
              <c:f>Аркуш7!$D$5:$D$7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5C-4EBA-ADBF-544B34B3C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8311551"/>
        <c:axId val="588309055"/>
        <c:axId val="0"/>
      </c:bar3DChart>
      <c:catAx>
        <c:axId val="5883115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8309055"/>
        <c:crosses val="autoZero"/>
        <c:auto val="1"/>
        <c:lblAlgn val="ctr"/>
        <c:lblOffset val="100"/>
        <c:noMultiLvlLbl val="0"/>
      </c:catAx>
      <c:valAx>
        <c:axId val="588309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83115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[Опитування ОНП ДФ (Психологи) (Ответы).xlsx]Аркуш8!Зведена таблиця16</c:name>
    <c:fmtId val="2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F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Аркуш8!$B$3:$B$4</c:f>
              <c:strCache>
                <c:ptCount val="1"/>
                <c:pt idx="0">
                  <c:v>Сприятиме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Аркуш8!$A$5:$A$8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4 курс</c:v>
                </c:pt>
              </c:strCache>
            </c:strRef>
          </c:cat>
          <c:val>
            <c:numRef>
              <c:f>Аркуш8!$B$5:$B$8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4-4537-89A1-0AB305688C57}"/>
            </c:ext>
          </c:extLst>
        </c:ser>
        <c:ser>
          <c:idx val="1"/>
          <c:order val="1"/>
          <c:tx>
            <c:strRef>
              <c:f>Аркуш8!$C$3:$C$4</c:f>
              <c:strCache>
                <c:ptCount val="1"/>
                <c:pt idx="0">
                  <c:v>Частково  сприятиме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Аркуш8!$A$5:$A$8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4 курс</c:v>
                </c:pt>
              </c:strCache>
            </c:strRef>
          </c:cat>
          <c:val>
            <c:numRef>
              <c:f>Аркуш8!$C$5:$C$8</c:f>
              <c:numCache>
                <c:formatCode>General</c:formatCode>
                <c:ptCount val="3"/>
                <c:pt idx="0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94-4537-89A1-0AB305688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3088447"/>
        <c:axId val="333089695"/>
        <c:axId val="0"/>
      </c:bar3DChart>
      <c:catAx>
        <c:axId val="333088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3089695"/>
        <c:crosses val="autoZero"/>
        <c:auto val="1"/>
        <c:lblAlgn val="ctr"/>
        <c:lblOffset val="100"/>
        <c:noMultiLvlLbl val="0"/>
      </c:catAx>
      <c:valAx>
        <c:axId val="333089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30884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</a:defRPr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[Опитування ОНП ДФ (Психологи) (Ответы).xlsx]Аркуш12!Зведена таблиця20</c:name>
    <c:fmtId val="1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Аркуш12!$B$3:$B$4</c:f>
              <c:strCache>
                <c:ptCount val="1"/>
                <c:pt idx="0">
                  <c:v>Дуже задоволений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Аркуш12!$A$5:$A$8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4 курс</c:v>
                </c:pt>
              </c:strCache>
            </c:strRef>
          </c:cat>
          <c:val>
            <c:numRef>
              <c:f>Аркуш12!$B$5:$B$8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EAB-443A-8875-414186FC000C}"/>
            </c:ext>
          </c:extLst>
        </c:ser>
        <c:ser>
          <c:idx val="1"/>
          <c:order val="1"/>
          <c:tx>
            <c:strRef>
              <c:f>Аркуш12!$C$3:$C$4</c:f>
              <c:strCache>
                <c:ptCount val="1"/>
                <c:pt idx="0">
                  <c:v>Задоволений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Аркуш12!$A$5:$A$8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4 курс</c:v>
                </c:pt>
              </c:strCache>
            </c:strRef>
          </c:cat>
          <c:val>
            <c:numRef>
              <c:f>Аркуш12!$C$5:$C$8</c:f>
              <c:numCache>
                <c:formatCode>General</c:formatCode>
                <c:ptCount val="3"/>
                <c:pt idx="0">
                  <c:v>1</c:v>
                </c:pt>
                <c:pt idx="2">
                  <c:v>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6EAB-443A-8875-414186FC0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533503"/>
        <c:axId val="325533919"/>
        <c:axId val="0"/>
      </c:bar3DChart>
      <c:catAx>
        <c:axId val="325533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533919"/>
        <c:crosses val="autoZero"/>
        <c:auto val="1"/>
        <c:lblAlgn val="ctr"/>
        <c:lblOffset val="100"/>
        <c:noMultiLvlLbl val="0"/>
      </c:catAx>
      <c:valAx>
        <c:axId val="32553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5335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[Опитування ОНП ДФ (Психологи) (Ответы).xlsx]Аркуш13!Зведена таблиця21</c:name>
    <c:fmtId val="1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Аркуш13!$B$3:$B$4</c:f>
              <c:strCache>
                <c:ptCount val="1"/>
                <c:pt idx="0">
                  <c:v>Дуже задоволений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4F-49D7-A2EB-5C160396CFF7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154F-49D7-A2EB-5C160396CFF7}"/>
              </c:ext>
            </c:extLst>
          </c:dPt>
          <c:cat>
            <c:strRef>
              <c:f>Аркуш13!$A$5:$A$8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4 курс</c:v>
                </c:pt>
              </c:strCache>
            </c:strRef>
          </c:cat>
          <c:val>
            <c:numRef>
              <c:f>Аркуш13!$B$5:$B$8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F-49D7-A2EB-5C160396CFF7}"/>
            </c:ext>
          </c:extLst>
        </c:ser>
        <c:ser>
          <c:idx val="1"/>
          <c:order val="1"/>
          <c:tx>
            <c:strRef>
              <c:f>Аркуш13!$C$3:$C$4</c:f>
              <c:strCache>
                <c:ptCount val="1"/>
                <c:pt idx="0">
                  <c:v>Задоволений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Аркуш13!$A$5:$A$8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4 курс</c:v>
                </c:pt>
              </c:strCache>
            </c:strRef>
          </c:cat>
          <c:val>
            <c:numRef>
              <c:f>Аркуш13!$C$5:$C$8</c:f>
              <c:numCache>
                <c:formatCode>General</c:formatCode>
                <c:ptCount val="3"/>
                <c:pt idx="0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F-49D7-A2EB-5C160396C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649855"/>
        <c:axId val="553806287"/>
        <c:axId val="0"/>
      </c:bar3DChart>
      <c:catAx>
        <c:axId val="331649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806287"/>
        <c:crosses val="autoZero"/>
        <c:auto val="1"/>
        <c:lblAlgn val="ctr"/>
        <c:lblOffset val="100"/>
        <c:noMultiLvlLbl val="0"/>
      </c:catAx>
      <c:valAx>
        <c:axId val="553806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64985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</a:defRPr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pivotSource>
    <c:name>[Опитування ОНП ДФ (Психологи) (Ответы).xlsx]Аркуш14!Зведена таблиця22</c:name>
    <c:fmtId val="5"/>
  </c:pivotSource>
  <c:chart>
    <c:autoTitleDeleted val="1"/>
    <c:pivotFmts>
      <c:pivotFmt>
        <c:idx val="0"/>
        <c:spPr>
          <a:solidFill>
            <a:schemeClr val="accent3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circle"/>
          <c:size val="6"/>
        </c:marker>
        <c:dLbl>
          <c:idx val="0"/>
          <c:spPr>
            <a:pattFill prst="pct75">
              <a:fgClr>
                <a:srgbClr val="000000">
                  <a:lumMod val="75000"/>
                  <a:lumOff val="25000"/>
                </a:srgbClr>
              </a:fgClr>
              <a:bgClr>
                <a:srgbClr val="000000">
                  <a:lumMod val="65000"/>
                  <a:lumOff val="35000"/>
                </a:srgb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3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rgbClr val="000000">
                  <a:lumMod val="75000"/>
                  <a:lumOff val="25000"/>
                </a:srgbClr>
              </a:fgClr>
              <a:bgClr>
                <a:srgbClr val="000000">
                  <a:lumMod val="65000"/>
                  <a:lumOff val="35000"/>
                </a:srgb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3"/>
        <c:spPr>
          <a:solidFill>
            <a:schemeClr val="accent3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4"/>
        <c:spPr>
          <a:solidFill>
            <a:schemeClr val="accent3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rgbClr val="000000">
                  <a:lumMod val="75000"/>
                  <a:lumOff val="25000"/>
                </a:srgbClr>
              </a:fgClr>
              <a:bgClr>
                <a:srgbClr val="000000">
                  <a:lumMod val="65000"/>
                  <a:lumOff val="35000"/>
                </a:srgb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6"/>
        <c:spPr>
          <a:solidFill>
            <a:schemeClr val="accent3"/>
          </a:solidFill>
          <a:ln w="19050">
            <a:solidFill>
              <a:schemeClr val="lt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6968716289104641E-3"/>
          <c:w val="0.81090519418016638"/>
          <c:h val="0.9406688241639698"/>
        </c:manualLayout>
      </c:layout>
      <c:pie3DChart>
        <c:varyColors val="1"/>
        <c:ser>
          <c:idx val="0"/>
          <c:order val="0"/>
          <c:tx>
            <c:strRef>
              <c:f>Аркуш14!$B$3</c:f>
              <c:strCache>
                <c:ptCount val="1"/>
                <c:pt idx="0">
                  <c:v>Підсумок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9A-4923-8441-F27749A03B39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9A-4923-8441-F27749A03B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Аркуш14!$A$4:$A$6</c:f>
              <c:strCache>
                <c:ptCount val="2"/>
                <c:pt idx="0">
                  <c:v>Переважно так</c:v>
                </c:pt>
                <c:pt idx="1">
                  <c:v>Так, цілком</c:v>
                </c:pt>
              </c:strCache>
            </c:strRef>
          </c:cat>
          <c:val>
            <c:numRef>
              <c:f>Аркуш14!$B$4:$B$6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7A-4E7D-A99D-EFF523026F1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122138890719251"/>
          <c:y val="0.65220570122909394"/>
          <c:w val="0.20877861109280749"/>
          <c:h val="0.148663031198770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3C1F63F-0CE4-4107-8CE9-A59B0067AE9E}" type="datetimeFigureOut">
              <a:rPr lang="uk-UA" smtClean="0"/>
              <a:t>28.02.2024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5D92-7BF1-4446-8A5B-AD187BEADD52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1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63F-0CE4-4107-8CE9-A59B0067AE9E}" type="datetimeFigureOut">
              <a:rPr lang="uk-UA" smtClean="0"/>
              <a:t>28.02.2024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5D92-7BF1-4446-8A5B-AD187BEADD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171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63F-0CE4-4107-8CE9-A59B0067AE9E}" type="datetimeFigureOut">
              <a:rPr lang="uk-UA" smtClean="0"/>
              <a:t>28.02.2024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5D92-7BF1-4446-8A5B-AD187BEADD52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03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63F-0CE4-4107-8CE9-A59B0067AE9E}" type="datetimeFigureOut">
              <a:rPr lang="uk-UA" smtClean="0"/>
              <a:t>28.02.2024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5D92-7BF1-4446-8A5B-AD187BEADD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251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63F-0CE4-4107-8CE9-A59B0067AE9E}" type="datetimeFigureOut">
              <a:rPr lang="uk-UA" smtClean="0"/>
              <a:t>28.02.2024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5D92-7BF1-4446-8A5B-AD187BEADD52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8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63F-0CE4-4107-8CE9-A59B0067AE9E}" type="datetimeFigureOut">
              <a:rPr lang="uk-UA" smtClean="0"/>
              <a:t>28.02.2024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5D92-7BF1-4446-8A5B-AD187BEADD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95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63F-0CE4-4107-8CE9-A59B0067AE9E}" type="datetimeFigureOut">
              <a:rPr lang="uk-UA" smtClean="0"/>
              <a:t>28.02.2024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5D92-7BF1-4446-8A5B-AD187BEADD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31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63F-0CE4-4107-8CE9-A59B0067AE9E}" type="datetimeFigureOut">
              <a:rPr lang="uk-UA" smtClean="0"/>
              <a:t>28.02.2024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5D92-7BF1-4446-8A5B-AD187BEADD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83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63F-0CE4-4107-8CE9-A59B0067AE9E}" type="datetimeFigureOut">
              <a:rPr lang="uk-UA" smtClean="0"/>
              <a:t>28.02.2024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5D92-7BF1-4446-8A5B-AD187BEADD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92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63F-0CE4-4107-8CE9-A59B0067AE9E}" type="datetimeFigureOut">
              <a:rPr lang="uk-UA" smtClean="0"/>
              <a:t>28.02.2024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5D92-7BF1-4446-8A5B-AD187BEADD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891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F63F-0CE4-4107-8CE9-A59B0067AE9E}" type="datetimeFigureOut">
              <a:rPr lang="uk-UA" smtClean="0"/>
              <a:t>28.02.2024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5D92-7BF1-4446-8A5B-AD187BEADD52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12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3C1F63F-0CE4-4107-8CE9-A59B0067AE9E}" type="datetimeFigureOut">
              <a:rPr lang="uk-UA" smtClean="0"/>
              <a:t>28.02.2024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9015D92-7BF1-4446-8A5B-AD187BEADD52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73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92D050"/>
            </a:gs>
            <a:gs pos="56000">
              <a:srgbClr val="FFC000"/>
            </a:gs>
            <a:gs pos="5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177363-5A11-4067-BB54-250F5DC4804D}"/>
              </a:ext>
            </a:extLst>
          </p:cNvPr>
          <p:cNvSpPr txBox="1"/>
          <p:nvPr/>
        </p:nvSpPr>
        <p:spPr>
          <a:xfrm>
            <a:off x="282486" y="1202629"/>
            <a:ext cx="113773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РЕЗУЛЬТАТИ </a:t>
            </a:r>
            <a:r>
              <a:rPr lang="uk-UA" sz="44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ОПИТУВАННЯ </a:t>
            </a:r>
          </a:p>
          <a:p>
            <a:pPr algn="ctr"/>
            <a:r>
              <a:rPr lang="uk-UA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«ПРО ЗАДОВОЛЕНІСТЬ ЗДОБУВАЧАМИ ТРЕТЬОГО (ОСВІТНЬО-НАУКОВОГ</a:t>
            </a:r>
            <a:r>
              <a:rPr lang="ru-UA" sz="3200" b="1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uk-UA" sz="3200" b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/ ОСВІТНЬО-ТВОРЧОГО</a:t>
            </a:r>
            <a:r>
              <a:rPr lang="uk-UA" sz="3200" b="1" i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) </a:t>
            </a:r>
            <a:r>
              <a:rPr lang="uk-UA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РІВНЯ ВИЩОЇ ОСВІТИ  (ДОКТОР ФІЛОСОФІЇ) ОНП</a:t>
            </a:r>
            <a:r>
              <a:rPr lang="ru-UA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«</a:t>
            </a:r>
            <a:r>
              <a:rPr lang="ru-RU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UA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r>
              <a:rPr lang="ru-RU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ru-UA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Х</a:t>
            </a:r>
            <a:r>
              <a:rPr lang="ru-RU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UA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</a:t>
            </a:r>
            <a:r>
              <a:rPr lang="ru-RU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UA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</a:t>
            </a:r>
            <a:r>
              <a:rPr lang="uk-UA" sz="3200" b="1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ІЯ</a:t>
            </a:r>
            <a:r>
              <a:rPr lang="uk-UA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Підзаголовок 8">
            <a:extLst>
              <a:ext uri="{FF2B5EF4-FFF2-40B4-BE49-F238E27FC236}">
                <a16:creationId xmlns:a16="http://schemas.microsoft.com/office/drawing/2014/main" id="{9D12B357-F81C-43F5-9922-E596260FA0BB}"/>
              </a:ext>
            </a:extLst>
          </p:cNvPr>
          <p:cNvSpPr txBox="1">
            <a:spLocks/>
          </p:cNvSpPr>
          <p:nvPr/>
        </p:nvSpPr>
        <p:spPr>
          <a:xfrm>
            <a:off x="2421770" y="6400799"/>
            <a:ext cx="6801612" cy="45719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 2023</a:t>
            </a:r>
          </a:p>
        </p:txBody>
      </p:sp>
      <p:pic>
        <p:nvPicPr>
          <p:cNvPr id="8194" name="Picture 2" descr="Освітньо-наукова програма – Кафедра туризму">
            <a:extLst>
              <a:ext uri="{FF2B5EF4-FFF2-40B4-BE49-F238E27FC236}">
                <a16:creationId xmlns:a16="http://schemas.microsoft.com/office/drawing/2014/main" id="{ADD393B5-209C-482C-A5F0-DAE898CE2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6176" y="3564822"/>
            <a:ext cx="4139648" cy="272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6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195E78-0067-481E-8E7A-197DC03F4AC8}"/>
              </a:ext>
            </a:extLst>
          </p:cNvPr>
          <p:cNvSpPr txBox="1"/>
          <p:nvPr/>
        </p:nvSpPr>
        <p:spPr>
          <a:xfrm>
            <a:off x="1859280" y="346732"/>
            <a:ext cx="742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Які, на вашу думку, слабкі сторони ОНП?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6513DF-0370-44AD-AE26-2D45F4DEA9F2}"/>
              </a:ext>
            </a:extLst>
          </p:cNvPr>
          <p:cNvSpPr txBox="1"/>
          <p:nvPr/>
        </p:nvSpPr>
        <p:spPr>
          <a:xfrm>
            <a:off x="873760" y="1813681"/>
            <a:ext cx="2133600" cy="369332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s-Roboto"/>
              </a:rPr>
              <a:t>1 курс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580281-94E3-4845-871F-D707A2FF1A30}"/>
              </a:ext>
            </a:extLst>
          </p:cNvPr>
          <p:cNvSpPr txBox="1"/>
          <p:nvPr/>
        </p:nvSpPr>
        <p:spPr>
          <a:xfrm>
            <a:off x="5553710" y="1813681"/>
            <a:ext cx="2133600" cy="369332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s-Roboto"/>
              </a:rPr>
              <a:t>2 курс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15B41-C832-499B-AF39-3A903E4C6A4D}"/>
              </a:ext>
            </a:extLst>
          </p:cNvPr>
          <p:cNvSpPr txBox="1"/>
          <p:nvPr/>
        </p:nvSpPr>
        <p:spPr>
          <a:xfrm>
            <a:off x="9817104" y="1830822"/>
            <a:ext cx="2133600" cy="369332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s-Roboto"/>
              </a:rPr>
              <a:t>4 курс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02EE8B-8E51-42FE-ACD3-53F7552A6894}"/>
              </a:ext>
            </a:extLst>
          </p:cNvPr>
          <p:cNvSpPr txBox="1"/>
          <p:nvPr/>
        </p:nvSpPr>
        <p:spPr>
          <a:xfrm>
            <a:off x="8639816" y="2630289"/>
            <a:ext cx="3431536" cy="138499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Мало  часу на вивчення всього матеріалу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2302CB-BA98-4969-98CF-69EEE11462A1}"/>
              </a:ext>
            </a:extLst>
          </p:cNvPr>
          <p:cNvSpPr txBox="1"/>
          <p:nvPr/>
        </p:nvSpPr>
        <p:spPr>
          <a:xfrm>
            <a:off x="8639816" y="4266515"/>
            <a:ext cx="3431536" cy="138499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Багато бюрократичних аспектів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A12BD8-DF80-4C4B-A971-08BC954C29C3}"/>
              </a:ext>
            </a:extLst>
          </p:cNvPr>
          <p:cNvSpPr txBox="1"/>
          <p:nvPr/>
        </p:nvSpPr>
        <p:spPr>
          <a:xfrm>
            <a:off x="5477512" y="2649688"/>
            <a:ext cx="2021840" cy="95410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Все влаштовує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5FE2DE-12B0-4871-93F7-CEBBCF5FCACE}"/>
              </a:ext>
            </a:extLst>
          </p:cNvPr>
          <p:cNvSpPr txBox="1"/>
          <p:nvPr/>
        </p:nvSpPr>
        <p:spPr>
          <a:xfrm>
            <a:off x="218440" y="2630289"/>
            <a:ext cx="3952240" cy="181588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Мало практичних заходів для слухачів  у форматі "живого спілкування"</a:t>
            </a:r>
          </a:p>
        </p:txBody>
      </p:sp>
    </p:spTree>
    <p:extLst>
      <p:ext uri="{BB962C8B-B14F-4D97-AF65-F5344CB8AC3E}">
        <p14:creationId xmlns:p14="http://schemas.microsoft.com/office/powerpoint/2010/main" val="169506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EF69B1-DD34-4FD6-8385-99EB03443391}"/>
              </a:ext>
            </a:extLst>
          </p:cNvPr>
          <p:cNvSpPr txBox="1"/>
          <p:nvPr/>
        </p:nvSpPr>
        <p:spPr>
          <a:xfrm rot="19716485">
            <a:off x="4605980" y="18201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3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Більше семінарів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88F80C-1C21-437A-BDBB-B21F55775BE1}"/>
              </a:ext>
            </a:extLst>
          </p:cNvPr>
          <p:cNvSpPr txBox="1"/>
          <p:nvPr/>
        </p:nvSpPr>
        <p:spPr>
          <a:xfrm>
            <a:off x="1767840" y="213596"/>
            <a:ext cx="857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800" b="1" i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Що б ви рекомендували для покращення ОНП?</a:t>
            </a:r>
            <a:endParaRPr lang="uk-UA" sz="2800" b="0" i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E098B6-3528-42E0-86B4-E92733F93FDE}"/>
              </a:ext>
            </a:extLst>
          </p:cNvPr>
          <p:cNvSpPr txBox="1"/>
          <p:nvPr/>
        </p:nvSpPr>
        <p:spPr>
          <a:xfrm rot="19716485">
            <a:off x="585644" y="1929170"/>
            <a:ext cx="3239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Все  добре!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188C79-DABF-4809-A629-CEA91AD68A7E}"/>
              </a:ext>
            </a:extLst>
          </p:cNvPr>
          <p:cNvSpPr txBox="1"/>
          <p:nvPr/>
        </p:nvSpPr>
        <p:spPr>
          <a:xfrm rot="19716485">
            <a:off x="2806083" y="3818596"/>
            <a:ext cx="81309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8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По можливості проводити певні практичні заходи для студентів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5611D9-B38F-431E-86AA-80F90E55B8A1}"/>
              </a:ext>
            </a:extLst>
          </p:cNvPr>
          <p:cNvSpPr txBox="1"/>
          <p:nvPr/>
        </p:nvSpPr>
        <p:spPr>
          <a:xfrm rot="19716485">
            <a:off x="1957137" y="195304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0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Надати  ще більш ніж є нових приміщень для університету задля розвитку та розширення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342CE-81F6-4F5D-A979-90D567EAFBED}"/>
              </a:ext>
            </a:extLst>
          </p:cNvPr>
          <p:cNvSpPr txBox="1"/>
          <p:nvPr/>
        </p:nvSpPr>
        <p:spPr>
          <a:xfrm rot="19716485">
            <a:off x="8046817" y="2643815"/>
            <a:ext cx="37554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4400" b="0" i="0" dirty="0">
                <a:solidFill>
                  <a:schemeClr val="bg2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Так тримати!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B47674-3A78-4DA0-98EB-6AD19B1E1153}"/>
              </a:ext>
            </a:extLst>
          </p:cNvPr>
          <p:cNvSpPr txBox="1"/>
          <p:nvPr/>
        </p:nvSpPr>
        <p:spPr>
          <a:xfrm rot="19716485">
            <a:off x="406304" y="455784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8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Все влаштовує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58D043-5D3A-4900-B561-F4844C63305D}"/>
              </a:ext>
            </a:extLst>
          </p:cNvPr>
          <p:cNvSpPr txBox="1"/>
          <p:nvPr/>
        </p:nvSpPr>
        <p:spPr>
          <a:xfrm rot="19716485">
            <a:off x="6876534" y="441870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400" b="0" i="0" dirty="0">
                <a:effectLst/>
                <a:latin typeface="Roboto" panose="02000000000000000000" pitchFamily="2" charset="0"/>
              </a:rPr>
              <a:t>Прислухатися до сучасних потреб і особливостей</a:t>
            </a:r>
          </a:p>
        </p:txBody>
      </p:sp>
    </p:spTree>
    <p:extLst>
      <p:ext uri="{BB962C8B-B14F-4D97-AF65-F5344CB8AC3E}">
        <p14:creationId xmlns:p14="http://schemas.microsoft.com/office/powerpoint/2010/main" val="41068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679CF2-3E0B-4CC5-9847-05984B7CBC96}"/>
              </a:ext>
            </a:extLst>
          </p:cNvPr>
          <p:cNvSpPr txBox="1"/>
          <p:nvPr/>
        </p:nvSpPr>
        <p:spPr>
          <a:xfrm>
            <a:off x="2115824" y="63472"/>
            <a:ext cx="8412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задоволеності організацією практик? </a:t>
            </a:r>
          </a:p>
        </p:txBody>
      </p:sp>
      <p:pic>
        <p:nvPicPr>
          <p:cNvPr id="10248" name="Picture 8" descr="Диаграмма ответов в Формах. Вопрос: Чи отримали ви під час практик необхідні знання та навички?. Количество ответов: 7 ответов.">
            <a:extLst>
              <a:ext uri="{FF2B5EF4-FFF2-40B4-BE49-F238E27FC236}">
                <a16:creationId xmlns:a16="http://schemas.microsoft.com/office/drawing/2014/main" id="{552940C6-9C31-4A5F-8EFA-EAB537876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9112" r="22707" b="10666"/>
          <a:stretch/>
        </p:blipFill>
        <p:spPr bwMode="auto">
          <a:xfrm>
            <a:off x="150166" y="2827639"/>
            <a:ext cx="5488338" cy="249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Диаграмма ответов в Формах. Вопрос: Якою мірою ви задоволені організацією практик?&#10;. Количество ответов: 7 ответов.">
            <a:extLst>
              <a:ext uri="{FF2B5EF4-FFF2-40B4-BE49-F238E27FC236}">
                <a16:creationId xmlns:a16="http://schemas.microsoft.com/office/drawing/2014/main" id="{FC221FB4-76D2-4C19-94DB-04022349F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7581" r="18067" b="9348"/>
          <a:stretch/>
        </p:blipFill>
        <p:spPr bwMode="auto">
          <a:xfrm>
            <a:off x="3422852" y="586692"/>
            <a:ext cx="4901800" cy="21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8176" y="-46992"/>
            <a:ext cx="1774192" cy="1774192"/>
          </a:xfrm>
          <a:prstGeom prst="rect">
            <a:avLst/>
          </a:prstGeom>
        </p:spPr>
      </p:pic>
      <p:pic>
        <p:nvPicPr>
          <p:cNvPr id="10246" name="Picture 6" descr="Диаграмма ответов в Формах. Вопрос: Чи відповідають практики вашим очікуванням?. Количество ответов: 7 ответов.">
            <a:extLst>
              <a:ext uri="{FF2B5EF4-FFF2-40B4-BE49-F238E27FC236}">
                <a16:creationId xmlns:a16="http://schemas.microsoft.com/office/drawing/2014/main" id="{8C0FCEEB-1FF3-4180-A1ED-1648E1639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t="6908" r="21918" b="9898"/>
          <a:stretch/>
        </p:blipFill>
        <p:spPr bwMode="auto">
          <a:xfrm>
            <a:off x="6411257" y="2827638"/>
            <a:ext cx="5360402" cy="249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EEF0E6-C4A0-45B5-8A17-EEA0972040F3}"/>
              </a:ext>
            </a:extLst>
          </p:cNvPr>
          <p:cNvSpPr txBox="1"/>
          <p:nvPr/>
        </p:nvSpPr>
        <p:spPr>
          <a:xfrm>
            <a:off x="1879601" y="5415277"/>
            <a:ext cx="9892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аспекти практик ви б рекомендували покращити?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064DC-C338-4016-B58F-B8522F708121}"/>
              </a:ext>
            </a:extLst>
          </p:cNvPr>
          <p:cNvSpPr txBox="1"/>
          <p:nvPr/>
        </p:nvSpPr>
        <p:spPr>
          <a:xfrm>
            <a:off x="2894335" y="5938497"/>
            <a:ext cx="6096000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Отримання підготовки в галузі наукового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275788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79CF2-3E0B-4CC5-9847-05984B7CBC96}"/>
              </a:ext>
            </a:extLst>
          </p:cNvPr>
          <p:cNvSpPr txBox="1"/>
          <p:nvPr/>
        </p:nvSpPr>
        <p:spPr>
          <a:xfrm>
            <a:off x="2146304" y="339554"/>
            <a:ext cx="8412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</a:t>
            </a:r>
          </a:p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задоволеності науковою складовою ОНП? </a:t>
            </a:r>
          </a:p>
        </p:txBody>
      </p:sp>
      <p:pic>
        <p:nvPicPr>
          <p:cNvPr id="11266" name="Picture 2" descr="Диаграмма ответов в Формах. Вопрос: Якою мірою ви задоволені рівнем наукової підготовки, яку ви отримуєте в рамках ОНП?. Количество ответов: 8 ответов.">
            <a:extLst>
              <a:ext uri="{FF2B5EF4-FFF2-40B4-BE49-F238E27FC236}">
                <a16:creationId xmlns:a16="http://schemas.microsoft.com/office/drawing/2014/main" id="{E138DA7E-A919-4CFF-9698-8C3A917EC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7329" r="4250" b="10071"/>
          <a:stretch/>
        </p:blipFill>
        <p:spPr bwMode="auto">
          <a:xfrm>
            <a:off x="121921" y="1767841"/>
            <a:ext cx="5898876" cy="23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Диаграмма ответов в Формах. Вопрос: Чи маєте ви доступ до необхідних ресурсів для проведення наукових досліджень?. Количество ответов: 8 ответов.">
            <a:extLst>
              <a:ext uri="{FF2B5EF4-FFF2-40B4-BE49-F238E27FC236}">
                <a16:creationId xmlns:a16="http://schemas.microsoft.com/office/drawing/2014/main" id="{0D2E3C0A-8169-4B4E-B7C8-781CA6FC8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8319" r="11250" b="9873"/>
          <a:stretch/>
        </p:blipFill>
        <p:spPr bwMode="auto">
          <a:xfrm>
            <a:off x="6171204" y="1767841"/>
            <a:ext cx="5948762" cy="23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Диаграмма ответов в Формах. Вопрос: Чи задоволені ви рівнем підтримки з боку наукових керівників?. Количество ответов: 8 ответов.">
            <a:extLst>
              <a:ext uri="{FF2B5EF4-FFF2-40B4-BE49-F238E27FC236}">
                <a16:creationId xmlns:a16="http://schemas.microsoft.com/office/drawing/2014/main" id="{70A3988F-7499-4D82-8805-2A7D96E38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122" r="19417" b="10270"/>
          <a:stretch/>
        </p:blipFill>
        <p:spPr bwMode="auto">
          <a:xfrm>
            <a:off x="121922" y="4279618"/>
            <a:ext cx="5898875" cy="25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Диаграмма ответов в Формах. Вопрос: Чи маєте ви можливість брати участь у наукових конференціях та публікувати свої дослідження?. Количество ответов: 8 ответов.">
            <a:extLst>
              <a:ext uri="{FF2B5EF4-FFF2-40B4-BE49-F238E27FC236}">
                <a16:creationId xmlns:a16="http://schemas.microsoft.com/office/drawing/2014/main" id="{10B10B2E-6DFE-45C8-A50A-51A364039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8463" r="10750" b="9469"/>
          <a:stretch/>
        </p:blipFill>
        <p:spPr bwMode="auto">
          <a:xfrm>
            <a:off x="6171204" y="4279619"/>
            <a:ext cx="5948762" cy="25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85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79CF2-3E0B-4CC5-9847-05984B7CBC96}"/>
              </a:ext>
            </a:extLst>
          </p:cNvPr>
          <p:cNvSpPr txBox="1"/>
          <p:nvPr/>
        </p:nvSpPr>
        <p:spPr>
          <a:xfrm>
            <a:off x="1676400" y="346732"/>
            <a:ext cx="92760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Які аспекти наукової складової ОНП ви б рекомендували покращити?</a:t>
            </a:r>
            <a:endParaRPr lang="uk-UA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F886D-16FD-4B5C-AE0F-A2872B61BA98}"/>
              </a:ext>
            </a:extLst>
          </p:cNvPr>
          <p:cNvSpPr txBox="1"/>
          <p:nvPr/>
        </p:nvSpPr>
        <p:spPr>
          <a:xfrm rot="19985705">
            <a:off x="1957790" y="248700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Надавати трохи </a:t>
            </a:r>
            <a:r>
              <a:rPr lang="uk-UA" sz="36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бIльше</a:t>
            </a:r>
            <a:r>
              <a:rPr lang="uk-UA" sz="3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uk-UA" sz="36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лiтератури</a:t>
            </a:r>
            <a:r>
              <a:rPr lang="uk-UA" sz="3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для вивчення</a:t>
            </a:r>
            <a:endParaRPr lang="uk-UA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54896-27C2-47B2-A3B9-870AD55E88FF}"/>
              </a:ext>
            </a:extLst>
          </p:cNvPr>
          <p:cNvSpPr txBox="1"/>
          <p:nvPr/>
        </p:nvSpPr>
        <p:spPr>
          <a:xfrm rot="19899485">
            <a:off x="6187440" y="401477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Сприяти створенню середовища обміну ідеями тощо</a:t>
            </a:r>
            <a:endParaRPr lang="uk-U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0C4A39-AB5F-4169-9D9C-1E7DFDFF69A4}"/>
              </a:ext>
            </a:extLst>
          </p:cNvPr>
          <p:cNvSpPr txBox="1"/>
          <p:nvPr/>
        </p:nvSpPr>
        <p:spPr>
          <a:xfrm rot="16200000">
            <a:off x="225318" y="4940777"/>
            <a:ext cx="21868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Усе влаштовує</a:t>
            </a:r>
            <a:endParaRPr lang="uk-UA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6BD6D8-A317-48AE-A85A-500B80808018}"/>
              </a:ext>
            </a:extLst>
          </p:cNvPr>
          <p:cNvSpPr txBox="1"/>
          <p:nvPr/>
        </p:nvSpPr>
        <p:spPr>
          <a:xfrm>
            <a:off x="-301862" y="2133066"/>
            <a:ext cx="44686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Все організовано</a:t>
            </a:r>
          </a:p>
          <a:p>
            <a:pPr algn="ctr"/>
            <a:r>
              <a:rPr lang="uk-UA" sz="28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відмінно</a:t>
            </a:r>
            <a:endParaRPr lang="uk-UA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F03F2D-F445-434D-B4FB-2E3543478619}"/>
              </a:ext>
            </a:extLst>
          </p:cNvPr>
          <p:cNvSpPr txBox="1"/>
          <p:nvPr/>
        </p:nvSpPr>
        <p:spPr>
          <a:xfrm rot="19740021">
            <a:off x="2151638" y="4508817"/>
            <a:ext cx="629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Не маю відповіді</a:t>
            </a:r>
            <a:endParaRPr lang="uk-UA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1C1A72-80F4-4635-A9BA-8AD473C8BF88}"/>
              </a:ext>
            </a:extLst>
          </p:cNvPr>
          <p:cNvSpPr txBox="1"/>
          <p:nvPr/>
        </p:nvSpPr>
        <p:spPr>
          <a:xfrm>
            <a:off x="6180218" y="3053049"/>
            <a:ext cx="4468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Все </a:t>
            </a:r>
            <a:r>
              <a:rPr lang="uk-UA" sz="2800" dirty="0">
                <a:solidFill>
                  <a:srgbClr val="202124"/>
                </a:solidFill>
                <a:latin typeface="Roboto" panose="02000000000000000000" pitchFamily="2" charset="0"/>
              </a:rPr>
              <a:t>добре</a:t>
            </a:r>
            <a:endParaRPr lang="uk-UA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FFFB2A-CF08-46C7-BE9B-E8BC09A086BC}"/>
              </a:ext>
            </a:extLst>
          </p:cNvPr>
          <p:cNvSpPr txBox="1"/>
          <p:nvPr/>
        </p:nvSpPr>
        <p:spPr>
          <a:xfrm rot="16200000">
            <a:off x="4271575" y="4524574"/>
            <a:ext cx="34804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Задоволений у повній мірі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2089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C053C0A-76F0-4E60-BB9C-0D7BCE2E829C}"/>
              </a:ext>
            </a:extLst>
          </p:cNvPr>
          <p:cNvSpPr txBox="1"/>
          <p:nvPr/>
        </p:nvSpPr>
        <p:spPr>
          <a:xfrm>
            <a:off x="1686560" y="493442"/>
            <a:ext cx="88722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Якою мірою ви задоволені рівнем інформаційної підтримки з боку кафедри/факультету?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" name="Діаграма 24">
            <a:extLst>
              <a:ext uri="{FF2B5EF4-FFF2-40B4-BE49-F238E27FC236}">
                <a16:creationId xmlns:a16="http://schemas.microsoft.com/office/drawing/2014/main" id="{D3D86881-4F1B-40F0-AC3A-718F5CA2CF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551520"/>
              </p:ext>
            </p:extLst>
          </p:nvPr>
        </p:nvGraphicFramePr>
        <p:xfrm>
          <a:off x="1188720" y="1310640"/>
          <a:ext cx="9215120" cy="537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088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560617-04F3-423E-9393-1D1A5369D3C3}"/>
              </a:ext>
            </a:extLst>
          </p:cNvPr>
          <p:cNvSpPr txBox="1"/>
          <p:nvPr/>
        </p:nvSpPr>
        <p:spPr>
          <a:xfrm>
            <a:off x="1483360" y="358894"/>
            <a:ext cx="938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Якою мірою ви задоволені атмосферою в колективі?</a:t>
            </a:r>
            <a:endParaRPr lang="uk-UA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7F75B0C4-D9AA-49A8-8BD6-4457961FD9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19853"/>
              </p:ext>
            </p:extLst>
          </p:nvPr>
        </p:nvGraphicFramePr>
        <p:xfrm>
          <a:off x="1483360" y="1016000"/>
          <a:ext cx="938784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958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560617-04F3-423E-9393-1D1A5369D3C3}"/>
              </a:ext>
            </a:extLst>
          </p:cNvPr>
          <p:cNvSpPr txBox="1"/>
          <p:nvPr/>
        </p:nvSpPr>
        <p:spPr>
          <a:xfrm>
            <a:off x="2814320" y="3588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Чи забезпечує Університет вільний вибір дисциплін та формування індивідуальної освітньої траєкторії</a:t>
            </a:r>
            <a:endParaRPr lang="uk-UA" dirty="0"/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B3D59721-03D5-4600-AFFE-4EA9C74CE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762473"/>
              </p:ext>
            </p:extLst>
          </p:nvPr>
        </p:nvGraphicFramePr>
        <p:xfrm>
          <a:off x="1502408" y="1686560"/>
          <a:ext cx="93484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315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690133-C6AE-4CDB-BBCE-1232798DB5DD}"/>
              </a:ext>
            </a:extLst>
          </p:cNvPr>
          <p:cNvSpPr txBox="1"/>
          <p:nvPr/>
        </p:nvSpPr>
        <p:spPr>
          <a:xfrm>
            <a:off x="1930400" y="631942"/>
            <a:ext cx="8628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рекомендували б ви цю ОНП іншим здобувачам? </a:t>
            </a: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B3D59721-03D5-4600-AFFE-4EA9C74CE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747824"/>
              </p:ext>
            </p:extLst>
          </p:nvPr>
        </p:nvGraphicFramePr>
        <p:xfrm>
          <a:off x="2167890" y="2057400"/>
          <a:ext cx="8672830" cy="416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486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47E13F-5C9C-4F4E-87AA-A15F21564F3B}"/>
              </a:ext>
            </a:extLst>
          </p:cNvPr>
          <p:cNvSpPr txBox="1"/>
          <p:nvPr/>
        </p:nvSpPr>
        <p:spPr>
          <a:xfrm>
            <a:off x="5062210" y="0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66C5B5-EDCA-4DE4-A33B-48AAB45DF6CD}"/>
              </a:ext>
            </a:extLst>
          </p:cNvPr>
          <p:cNvSpPr txBox="1"/>
          <p:nvPr/>
        </p:nvSpPr>
        <p:spPr>
          <a:xfrm>
            <a:off x="1369893" y="521970"/>
            <a:ext cx="9795871" cy="812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>
                <a:effectLst/>
                <a:latin typeface="Corbel" panose="020B0503020204020204" pitchFamily="34" charset="0"/>
              </a:rPr>
              <a:t>На основі результатів опитування здобувачів ОНП "Доктор філософії" можна зробити такі висновки:</a:t>
            </a:r>
            <a:endParaRPr lang="uk-UA" b="0" i="0">
              <a:effectLst/>
              <a:latin typeface="Corbel" panose="020B0503020204020204" pitchFamily="34" charset="0"/>
            </a:endParaRPr>
          </a:p>
          <a:p>
            <a:pPr marL="0" lvl="1" algn="l">
              <a:buFont typeface="Arial" panose="020B0604020202020204" pitchFamily="34" charset="0"/>
              <a:buChar char="•"/>
            </a:pPr>
            <a:r>
              <a:rPr lang="uk-UA" b="0" i="0">
                <a:effectLst/>
                <a:latin typeface="Corbel" panose="020B0503020204020204" pitchFamily="34" charset="0"/>
              </a:rPr>
              <a:t>Здобувачі задоволені змістом ОНП, якістю викладання та науковим керівництвом, можливостями для проведення наукових досліджень.</a:t>
            </a:r>
          </a:p>
          <a:p>
            <a:pPr marL="0" lvl="1" algn="l">
              <a:buFont typeface="Arial" panose="020B0604020202020204" pitchFamily="34" charset="0"/>
              <a:buChar char="•"/>
            </a:pPr>
            <a:r>
              <a:rPr lang="uk-UA" b="0" i="0">
                <a:effectLst/>
                <a:latin typeface="Corbel" panose="020B0503020204020204" pitchFamily="34" charset="0"/>
              </a:rPr>
              <a:t>Здобувачі задоволені організацією освітнього процесу.</a:t>
            </a:r>
          </a:p>
          <a:p>
            <a:r>
              <a:rPr lang="uk-UA" b="1">
                <a:latin typeface="Corbel" panose="020B0503020204020204" pitchFamily="34" charset="0"/>
              </a:rPr>
              <a:t> Респонденти  відзначили Сильними </a:t>
            </a:r>
            <a:r>
              <a:rPr lang="uk-UA" b="1" i="0">
                <a:effectLst/>
                <a:latin typeface="Corbel" panose="020B0503020204020204" pitchFamily="34" charset="0"/>
              </a:rPr>
              <a:t> сторонами ОНП :</a:t>
            </a:r>
            <a:endParaRPr lang="uk-UA" b="0" i="0">
              <a:effectLst/>
              <a:latin typeface="Corbel" panose="020B05030202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>
                <a:effectLst/>
                <a:latin typeface="Corbel" panose="020B0503020204020204" pitchFamily="34" charset="0"/>
              </a:rPr>
              <a:t> Зміст ОНП відповідає сучасним світовим стандартам.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>
                <a:effectLst/>
                <a:latin typeface="Corbel" panose="020B0503020204020204" pitchFamily="34" charset="0"/>
              </a:rPr>
              <a:t> Висока кваліфікація викладачів та наукових керівників.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>
                <a:effectLst/>
                <a:latin typeface="Corbel" panose="020B0503020204020204" pitchFamily="34" charset="0"/>
              </a:rPr>
              <a:t> Можливості для проведення наукових досліджень.</a:t>
            </a:r>
          </a:p>
          <a:p>
            <a:pPr algn="l"/>
            <a:r>
              <a:rPr lang="uk-UA" b="1" i="0">
                <a:effectLst/>
                <a:latin typeface="Corbel" panose="020B0503020204020204" pitchFamily="34" charset="0"/>
              </a:rPr>
              <a:t>Слабкими сторонами:</a:t>
            </a:r>
            <a:endParaRPr lang="uk-UA" b="0" i="0">
              <a:effectLst/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800">
                <a:latin typeface="Corbel" panose="020B0503020204020204" pitchFamily="34" charset="0"/>
              </a:rPr>
              <a:t> Мало практичних заходів для слухачів  у форматі "живого спілкування"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>
                <a:latin typeface="Corbel" panose="020B0503020204020204" pitchFamily="34" charset="0"/>
              </a:rPr>
              <a:t> Мало  часу на вивчення всього матеріалу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>
                <a:latin typeface="Corbel" panose="020B0503020204020204" pitchFamily="34" charset="0"/>
              </a:rPr>
              <a:t> Багато бюрократичних аспектів</a:t>
            </a:r>
          </a:p>
          <a:p>
            <a:pPr algn="l"/>
            <a:r>
              <a:rPr lang="uk-UA" b="1" i="0">
                <a:effectLst/>
                <a:latin typeface="Corbel" panose="020B0503020204020204" pitchFamily="34" charset="0"/>
              </a:rPr>
              <a:t>3. Проблеми, з якими стикаються здобувачі:</a:t>
            </a:r>
            <a:endParaRPr lang="uk-UA" b="0" i="0">
              <a:effectLst/>
              <a:latin typeface="Corbel" panose="020B05030202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>
                <a:effectLst/>
                <a:latin typeface="Corbel" panose="020B0503020204020204" pitchFamily="34" charset="0"/>
              </a:rPr>
              <a:t>Нестача навчальних приміщень та сучасного обладнання.</a:t>
            </a:r>
          </a:p>
          <a:p>
            <a:pPr algn="l"/>
            <a:r>
              <a:rPr lang="uk-UA" b="1" i="0">
                <a:effectLst/>
                <a:latin typeface="Corbel" panose="020B0503020204020204" pitchFamily="34" charset="0"/>
              </a:rPr>
              <a:t>4. Пропозиції щодо покращення відповідних аспектів ОНП:</a:t>
            </a:r>
          </a:p>
          <a:p>
            <a:r>
              <a:rPr lang="uk-UA" sz="1800" b="0" i="0">
                <a:effectLst/>
                <a:latin typeface="Corbel" panose="020B0503020204020204" pitchFamily="34" charset="0"/>
              </a:rPr>
              <a:t>Надати  ще більш ніж є нових приміщень для університету задля розвитку та розширення</a:t>
            </a:r>
          </a:p>
          <a:p>
            <a:r>
              <a:rPr lang="uk-UA" sz="1800" b="0" i="0">
                <a:effectLst/>
                <a:latin typeface="Corbel" panose="020B0503020204020204" pitchFamily="34" charset="0"/>
              </a:rPr>
              <a:t>Сприяти створенню середовища обміну ідеями тощо</a:t>
            </a:r>
          </a:p>
          <a:p>
            <a:r>
              <a:rPr lang="uk-UA" sz="1800">
                <a:latin typeface="Corbel" panose="020B0503020204020204" pitchFamily="34" charset="0"/>
              </a:rPr>
              <a:t>Отримання підготовки в галузі наукового менеджменту</a:t>
            </a:r>
          </a:p>
          <a:p>
            <a:r>
              <a:rPr lang="uk-UA" sz="1800" b="0" i="0">
                <a:effectLst/>
                <a:latin typeface="Corbel" panose="020B0503020204020204" pitchFamily="34" charset="0"/>
              </a:rPr>
              <a:t>Надавати трохи бIльше лiтератури для вивчення</a:t>
            </a:r>
          </a:p>
          <a:p>
            <a:r>
              <a:rPr lang="uk-UA" sz="1800" b="0" i="0">
                <a:effectLst/>
                <a:latin typeface="Corbel" panose="020B0503020204020204" pitchFamily="34" charset="0"/>
              </a:rPr>
              <a:t>По можливості проводити певні практичні заходи для студентів</a:t>
            </a:r>
          </a:p>
          <a:p>
            <a:r>
              <a:rPr lang="uk-UA" sz="1800" b="0" i="0">
                <a:effectLst/>
                <a:latin typeface="Corbel" panose="020B0503020204020204" pitchFamily="34" charset="0"/>
              </a:rPr>
              <a:t>Прислухатися до сучасних потреб і особливостей</a:t>
            </a:r>
          </a:p>
          <a:p>
            <a:endParaRPr lang="uk-UA" sz="1800" b="0" i="0">
              <a:effectLst/>
              <a:latin typeface="Corbel" panose="020B0503020204020204" pitchFamily="34" charset="0"/>
            </a:endParaRPr>
          </a:p>
          <a:p>
            <a:endParaRPr lang="uk-UA" sz="1800">
              <a:latin typeface="Corbel" panose="020B0503020204020204" pitchFamily="34" charset="0"/>
            </a:endParaRPr>
          </a:p>
          <a:p>
            <a:endParaRPr lang="uk-UA" sz="1800">
              <a:latin typeface="Corbel" panose="020B0503020204020204" pitchFamily="34" charset="0"/>
            </a:endParaRPr>
          </a:p>
          <a:p>
            <a:endParaRPr lang="uk-UA" sz="1800">
              <a:latin typeface="Corbel" panose="020B0503020204020204" pitchFamily="34" charset="0"/>
            </a:endParaRPr>
          </a:p>
          <a:p>
            <a:endParaRPr lang="uk-UA" sz="1800" b="0" i="0">
              <a:effectLst/>
              <a:latin typeface="Corbel" panose="020B0503020204020204" pitchFamily="34" charset="0"/>
            </a:endParaRPr>
          </a:p>
          <a:p>
            <a:pPr algn="l"/>
            <a:endParaRPr lang="uk-UA" b="0" i="0"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92D050"/>
            </a:gs>
            <a:gs pos="56000">
              <a:srgbClr val="FFC000"/>
            </a:gs>
            <a:gs pos="5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134964"/>
            <a:ext cx="1633216" cy="16332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38EA10-C842-4CA8-83A5-42EF9F6281A8}"/>
              </a:ext>
            </a:extLst>
          </p:cNvPr>
          <p:cNvSpPr txBox="1"/>
          <p:nvPr/>
        </p:nvSpPr>
        <p:spPr>
          <a:xfrm>
            <a:off x="1595120" y="44527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МЕТА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91F18-4962-43E4-9BAC-CD30ABDA922C}"/>
              </a:ext>
            </a:extLst>
          </p:cNvPr>
          <p:cNvSpPr txBox="1"/>
          <p:nvPr/>
        </p:nvSpPr>
        <p:spPr>
          <a:xfrm>
            <a:off x="1329329" y="1261112"/>
            <a:ext cx="9753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200" b="1" i="0" dirty="0">
                <a:solidFill>
                  <a:srgbClr val="1F1F1F"/>
                </a:solidFill>
                <a:effectLst/>
                <a:latin typeface="Google Sans"/>
              </a:rPr>
              <a:t>Отримати зворотний зв'язок від здобувачів третього рівня вищої освіти щодо їх задоволеності </a:t>
            </a:r>
            <a:r>
              <a:rPr lang="uk-UA" sz="2200" b="1" i="0" dirty="0" err="1">
                <a:solidFill>
                  <a:srgbClr val="1F1F1F"/>
                </a:solidFill>
                <a:effectLst/>
                <a:latin typeface="Google Sans"/>
              </a:rPr>
              <a:t>освітньо</a:t>
            </a:r>
            <a:r>
              <a:rPr lang="uk-UA" sz="2200" b="1" i="0" dirty="0">
                <a:solidFill>
                  <a:srgbClr val="1F1F1F"/>
                </a:solidFill>
                <a:effectLst/>
                <a:latin typeface="Google Sans"/>
              </a:rPr>
              <a:t>-науковою програмою (ОНП) "Доктор філософії".</a:t>
            </a:r>
          </a:p>
          <a:p>
            <a:pPr algn="l"/>
            <a:endParaRPr lang="uk-UA" sz="10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/>
            <a:r>
              <a:rPr lang="uk-UA" sz="2200" b="1" i="0" dirty="0">
                <a:solidFill>
                  <a:srgbClr val="1F1F1F"/>
                </a:solidFill>
                <a:effectLst/>
                <a:latin typeface="Google Sans"/>
              </a:rPr>
              <a:t>Використати результати опитування для вдосконалення ОНП та покращення якості підготовки докторів філософії.</a:t>
            </a:r>
            <a:endParaRPr lang="uk-UA" sz="22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/>
            <a:endParaRPr lang="uk-UA" sz="2200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7BF677-00B5-4F9A-A5C5-1676CB0C718F}"/>
              </a:ext>
            </a:extLst>
          </p:cNvPr>
          <p:cNvSpPr txBox="1"/>
          <p:nvPr/>
        </p:nvSpPr>
        <p:spPr>
          <a:xfrm>
            <a:off x="1603649" y="3858714"/>
            <a:ext cx="98552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200" b="1" i="0" dirty="0">
                <a:solidFill>
                  <a:srgbClr val="1F1F1F"/>
                </a:solidFill>
                <a:effectLst/>
                <a:latin typeface="Google Sans"/>
              </a:rPr>
              <a:t>Оцінити рівень задоволеності здобувачів:</a:t>
            </a:r>
            <a:endParaRPr lang="uk-UA" sz="22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2200" b="0" i="0" dirty="0">
                <a:solidFill>
                  <a:srgbClr val="1F1F1F"/>
                </a:solidFill>
                <a:effectLst/>
                <a:latin typeface="Google Sans"/>
              </a:rPr>
              <a:t>Освітньою складовою ОНП;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2200" b="0" i="0" dirty="0">
                <a:solidFill>
                  <a:srgbClr val="1F1F1F"/>
                </a:solidFill>
                <a:effectLst/>
                <a:latin typeface="Google Sans"/>
              </a:rPr>
              <a:t>Науковою складовою ОНП;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2200" b="0" i="0" dirty="0">
                <a:solidFill>
                  <a:srgbClr val="1F1F1F"/>
                </a:solidFill>
                <a:effectLst/>
                <a:latin typeface="Google Sans"/>
              </a:rPr>
              <a:t>Організацією освітнього процесу.</a:t>
            </a:r>
          </a:p>
          <a:p>
            <a:pPr algn="l"/>
            <a:r>
              <a:rPr lang="uk-UA" sz="2200" b="1" i="0" dirty="0">
                <a:solidFill>
                  <a:srgbClr val="1F1F1F"/>
                </a:solidFill>
                <a:effectLst/>
                <a:latin typeface="Google Sans"/>
              </a:rPr>
              <a:t>Визначити сильні та слабкі сторони ОНП.</a:t>
            </a:r>
            <a:endParaRPr lang="uk-UA" sz="2200" dirty="0">
              <a:solidFill>
                <a:srgbClr val="1F1F1F"/>
              </a:solidFill>
              <a:latin typeface="Google Sans"/>
            </a:endParaRPr>
          </a:p>
          <a:p>
            <a:pPr algn="l"/>
            <a:r>
              <a:rPr lang="uk-UA" sz="2200" b="1" i="0" dirty="0">
                <a:solidFill>
                  <a:srgbClr val="1F1F1F"/>
                </a:solidFill>
                <a:effectLst/>
                <a:latin typeface="Google Sans"/>
              </a:rPr>
              <a:t>Ідентифікувати проблеми, з якими стикаються здобувачі.</a:t>
            </a:r>
            <a:endParaRPr lang="uk-UA" sz="22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/>
            <a:r>
              <a:rPr lang="uk-UA" sz="2200" b="1" i="0" dirty="0">
                <a:solidFill>
                  <a:srgbClr val="1F1F1F"/>
                </a:solidFill>
                <a:effectLst/>
                <a:latin typeface="Google Sans"/>
              </a:rPr>
              <a:t>Отримати пропозиції щодо покращення ОНП.</a:t>
            </a:r>
            <a:endParaRPr lang="uk-UA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7F3EB-2735-4C96-8A65-29B6F4B51E2C}"/>
              </a:ext>
            </a:extLst>
          </p:cNvPr>
          <p:cNvSpPr txBox="1"/>
          <p:nvPr/>
        </p:nvSpPr>
        <p:spPr>
          <a:xfrm>
            <a:off x="1798320" y="307505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ЦІЛІ :</a:t>
            </a:r>
          </a:p>
        </p:txBody>
      </p:sp>
    </p:spTree>
    <p:extLst>
      <p:ext uri="{BB962C8B-B14F-4D97-AF65-F5344CB8AC3E}">
        <p14:creationId xmlns:p14="http://schemas.microsoft.com/office/powerpoint/2010/main" val="269684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92D050"/>
            </a:gs>
            <a:gs pos="56000">
              <a:srgbClr val="FFC000"/>
            </a:gs>
            <a:gs pos="5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E1140AD5-CE34-49E4-8276-AD929DCD3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91051"/>
              </p:ext>
            </p:extLst>
          </p:nvPr>
        </p:nvGraphicFramePr>
        <p:xfrm>
          <a:off x="2733040" y="1844040"/>
          <a:ext cx="7264400" cy="456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78F3E75-BA78-4D0A-A4C7-93FE17425D18}"/>
              </a:ext>
            </a:extLst>
          </p:cNvPr>
          <p:cNvSpPr txBox="1"/>
          <p:nvPr/>
        </p:nvSpPr>
        <p:spPr>
          <a:xfrm>
            <a:off x="2733040" y="592574"/>
            <a:ext cx="7477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Зазначте курс на якому навчаєтесь</a:t>
            </a:r>
          </a:p>
        </p:txBody>
      </p:sp>
    </p:spTree>
    <p:extLst>
      <p:ext uri="{BB962C8B-B14F-4D97-AF65-F5344CB8AC3E}">
        <p14:creationId xmlns:p14="http://schemas.microsoft.com/office/powerpoint/2010/main" val="253131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92D050"/>
            </a:gs>
            <a:gs pos="56000">
              <a:srgbClr val="FFC000"/>
            </a:gs>
            <a:gs pos="5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1AB34D7F-D641-4CA6-B7B0-FF49F5957C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74377"/>
              </p:ext>
            </p:extLst>
          </p:nvPr>
        </p:nvGraphicFramePr>
        <p:xfrm>
          <a:off x="2971800" y="1468120"/>
          <a:ext cx="721868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AF9F10F-EDE7-4BA0-A100-968F6558B807}"/>
              </a:ext>
            </a:extLst>
          </p:cNvPr>
          <p:cNvSpPr txBox="1"/>
          <p:nvPr/>
        </p:nvSpPr>
        <p:spPr>
          <a:xfrm>
            <a:off x="1518920" y="254020"/>
            <a:ext cx="9154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Якою мірою ви задоволені освітньою складовою ОНП?</a:t>
            </a:r>
          </a:p>
        </p:txBody>
      </p:sp>
    </p:spTree>
    <p:extLst>
      <p:ext uri="{BB962C8B-B14F-4D97-AF65-F5344CB8AC3E}">
        <p14:creationId xmlns:p14="http://schemas.microsoft.com/office/powerpoint/2010/main" val="206371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92D050"/>
            </a:gs>
            <a:gs pos="56000">
              <a:srgbClr val="FFC000"/>
            </a:gs>
            <a:gs pos="5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C73C52-B398-4B78-A5EB-B6C0E4AF6BC8}"/>
              </a:ext>
            </a:extLst>
          </p:cNvPr>
          <p:cNvSpPr txBox="1"/>
          <p:nvPr/>
        </p:nvSpPr>
        <p:spPr>
          <a:xfrm>
            <a:off x="1447800" y="300186"/>
            <a:ext cx="9296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Наскільки актуальним, на вашу думку, є зміст навчального плану ОНП?</a:t>
            </a:r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904394E6-9F2B-4A13-96D7-0632542CC3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586070"/>
              </p:ext>
            </p:extLst>
          </p:nvPr>
        </p:nvGraphicFramePr>
        <p:xfrm>
          <a:off x="2396491" y="1346200"/>
          <a:ext cx="8347709" cy="521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554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0DAA00-984B-4198-AC6B-2D2AFFA03396}"/>
              </a:ext>
            </a:extLst>
          </p:cNvPr>
          <p:cNvSpPr txBox="1"/>
          <p:nvPr/>
        </p:nvSpPr>
        <p:spPr>
          <a:xfrm>
            <a:off x="1437640" y="339554"/>
            <a:ext cx="93167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достатньо, на вашу думку, ОНП забезпечує вас необхідними ресурсами для навчання?</a:t>
            </a:r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5B53F9BE-C893-4301-AD22-A72B1DF2B4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067349"/>
              </p:ext>
            </p:extLst>
          </p:nvPr>
        </p:nvGraphicFramePr>
        <p:xfrm>
          <a:off x="2082800" y="1579871"/>
          <a:ext cx="8585200" cy="485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858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CCAFA7-57AD-4C0D-B2B0-FFCFA466E507}"/>
              </a:ext>
            </a:extLst>
          </p:cNvPr>
          <p:cNvSpPr txBox="1"/>
          <p:nvPr/>
        </p:nvSpPr>
        <p:spPr>
          <a:xfrm>
            <a:off x="1666240" y="382955"/>
            <a:ext cx="90728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Якою мірою ви задоволені якістю викладання дисциплін ОНП?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Діаграма 10">
            <a:extLst>
              <a:ext uri="{FF2B5EF4-FFF2-40B4-BE49-F238E27FC236}">
                <a16:creationId xmlns:a16="http://schemas.microsoft.com/office/drawing/2014/main" id="{AFB97F63-3C28-45FB-812D-EAADA99B30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762392"/>
              </p:ext>
            </p:extLst>
          </p:nvPr>
        </p:nvGraphicFramePr>
        <p:xfrm>
          <a:off x="1666240" y="1272539"/>
          <a:ext cx="8892544" cy="520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56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6D9047-F5FC-4A91-B93E-1B069E743EDE}"/>
              </a:ext>
            </a:extLst>
          </p:cNvPr>
          <p:cNvSpPr txBox="1"/>
          <p:nvPr/>
        </p:nvSpPr>
        <p:spPr>
          <a:xfrm>
            <a:off x="1910080" y="352475"/>
            <a:ext cx="86487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Чи сприятиме, на вашу думку, підготовка за ОНП вашому успішному працевлаштуванню?</a:t>
            </a:r>
            <a:endParaRPr lang="uk-UA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іаграма 13">
            <a:extLst>
              <a:ext uri="{FF2B5EF4-FFF2-40B4-BE49-F238E27FC236}">
                <a16:creationId xmlns:a16="http://schemas.microsoft.com/office/drawing/2014/main" id="{41E4AC18-1327-42E8-82CF-C1EC45BCB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275627"/>
              </p:ext>
            </p:extLst>
          </p:nvPr>
        </p:nvGraphicFramePr>
        <p:xfrm>
          <a:off x="1706880" y="1422401"/>
          <a:ext cx="9387840" cy="508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724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92D050"/>
            </a:gs>
            <a:gs pos="63000">
              <a:srgbClr val="FFC000"/>
            </a:gs>
            <a:gs pos="8000">
              <a:schemeClr val="accent2">
                <a:lumMod val="89000"/>
              </a:schemeClr>
            </a:gs>
            <a:gs pos="97380">
              <a:srgbClr val="7030A0"/>
            </a:gs>
            <a:gs pos="89000">
              <a:schemeClr val="accent2">
                <a:lumMod val="75000"/>
              </a:schemeClr>
            </a:gs>
            <a:gs pos="79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27C70-CBB2-4F43-8186-BAC67F09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84" y="53344"/>
            <a:ext cx="1633216" cy="1633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939FCD-BBFD-4FCF-AF84-D3D4FFBEC7CB}"/>
              </a:ext>
            </a:extLst>
          </p:cNvPr>
          <p:cNvSpPr txBox="1"/>
          <p:nvPr/>
        </p:nvSpPr>
        <p:spPr>
          <a:xfrm>
            <a:off x="2296160" y="631942"/>
            <a:ext cx="750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s-Roboto"/>
              </a:rPr>
              <a:t>Які, на вашу думку, сильні сторони ОНП?</a:t>
            </a:r>
            <a:endParaRPr lang="uk-UA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6B65B-3CF0-4168-8F21-DB0A3F6081E0}"/>
              </a:ext>
            </a:extLst>
          </p:cNvPr>
          <p:cNvSpPr txBox="1"/>
          <p:nvPr/>
        </p:nvSpPr>
        <p:spPr>
          <a:xfrm>
            <a:off x="497840" y="1830822"/>
            <a:ext cx="2133600" cy="369332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s-Roboto"/>
              </a:rPr>
              <a:t>1 курс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77FA5-04DA-4B3D-A710-5C1D5049297F}"/>
              </a:ext>
            </a:extLst>
          </p:cNvPr>
          <p:cNvSpPr txBox="1"/>
          <p:nvPr/>
        </p:nvSpPr>
        <p:spPr>
          <a:xfrm>
            <a:off x="5553710" y="1813681"/>
            <a:ext cx="2133600" cy="369332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s-Roboto"/>
              </a:rPr>
              <a:t>2 курс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7DF292-32EA-4EBD-9879-3092D94BD8FB}"/>
              </a:ext>
            </a:extLst>
          </p:cNvPr>
          <p:cNvSpPr txBox="1"/>
          <p:nvPr/>
        </p:nvSpPr>
        <p:spPr>
          <a:xfrm>
            <a:off x="9817104" y="1830822"/>
            <a:ext cx="2133600" cy="369332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s-Roboto"/>
              </a:rPr>
              <a:t>4 курс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27CA42-FD27-4B49-8B5E-0AB34DF3ACF6}"/>
              </a:ext>
            </a:extLst>
          </p:cNvPr>
          <p:cNvSpPr txBox="1"/>
          <p:nvPr/>
        </p:nvSpPr>
        <p:spPr>
          <a:xfrm>
            <a:off x="101600" y="2506482"/>
            <a:ext cx="4848860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 fontAlgn="b"/>
            <a:r>
              <a:rPr lang="uk-UA" sz="1600" u="none" strike="noStrike">
                <a:effectLst/>
              </a:rPr>
              <a:t>Якісний підхід до викладанн матеріалу</a:t>
            </a:r>
            <a:endParaRPr lang="uk-UA" sz="1600" b="0" i="0" u="none" strike="noStrike">
              <a:solidFill>
                <a:srgbClr val="00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10D5A1-606E-4FFA-AD38-0FFD0CFA600E}"/>
              </a:ext>
            </a:extLst>
          </p:cNvPr>
          <p:cNvSpPr txBox="1"/>
          <p:nvPr/>
        </p:nvSpPr>
        <p:spPr>
          <a:xfrm>
            <a:off x="55880" y="3073420"/>
            <a:ext cx="4848860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 fontAlgn="b"/>
            <a:r>
              <a:rPr lang="uk-UA" sz="1600" u="none" strike="noStrike">
                <a:effectLst/>
              </a:rPr>
              <a:t>Форма навчання онлайн</a:t>
            </a:r>
            <a:endParaRPr lang="uk-UA" sz="1600" b="0" i="0" u="none" strike="noStrike">
              <a:solidFill>
                <a:srgbClr val="00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C327ED-5A85-4B50-857E-C88409A92036}"/>
              </a:ext>
            </a:extLst>
          </p:cNvPr>
          <p:cNvSpPr txBox="1"/>
          <p:nvPr/>
        </p:nvSpPr>
        <p:spPr>
          <a:xfrm>
            <a:off x="58420" y="3645788"/>
            <a:ext cx="4848860" cy="181588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 fontAlgn="b"/>
            <a:r>
              <a:rPr lang="uk-UA" sz="1600" u="none" strike="noStrike" dirty="0">
                <a:effectLst/>
              </a:rPr>
              <a:t>Враховано інтереси та пропозиції здобувачів вищої освіти та випускників аспірантури попередніх років</a:t>
            </a:r>
          </a:p>
          <a:p>
            <a:pPr algn="l" fontAlgn="b"/>
            <a:r>
              <a:rPr lang="uk-UA" sz="1600" u="none" strike="noStrike" dirty="0">
                <a:effectLst/>
              </a:rPr>
              <a:t>Викладацький  склад, що забезпечує реалізацію ОНП (професійні з досвідом підготовки науково-педагогічних кадрів) </a:t>
            </a:r>
          </a:p>
          <a:p>
            <a:pPr algn="l" fontAlgn="b"/>
            <a:r>
              <a:rPr lang="uk-UA" sz="1600" u="none" strike="noStrike" dirty="0" err="1">
                <a:effectLst/>
              </a:rPr>
              <a:t>Студентоцентроване</a:t>
            </a:r>
            <a:r>
              <a:rPr lang="uk-UA" sz="1600" u="none" strike="noStrike" dirty="0">
                <a:effectLst/>
              </a:rPr>
              <a:t> навчання </a:t>
            </a:r>
          </a:p>
          <a:p>
            <a:pPr algn="l" fontAlgn="b"/>
            <a:r>
              <a:rPr lang="uk-UA" sz="1600" u="none" strike="noStrike" dirty="0">
                <a:effectLst/>
              </a:rPr>
              <a:t>Постійна  актуалізація знань, вмінь та навичок</a:t>
            </a:r>
            <a:endParaRPr lang="uk-UA" sz="16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0848-1510-450C-9C60-85D63D00D783}"/>
              </a:ext>
            </a:extLst>
          </p:cNvPr>
          <p:cNvSpPr txBox="1"/>
          <p:nvPr/>
        </p:nvSpPr>
        <p:spPr>
          <a:xfrm>
            <a:off x="0" y="5625368"/>
            <a:ext cx="4848860" cy="5847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 fontAlgn="b"/>
            <a:r>
              <a:rPr lang="uk-UA" sz="1600" u="none" strike="noStrike">
                <a:effectLst/>
              </a:rPr>
              <a:t>Високий  рівень професорсько-викладацького складу, цікаві і ґрунтовні лекції </a:t>
            </a:r>
            <a:endParaRPr lang="uk-UA" sz="1600" b="0" i="0" u="none" strike="noStrike">
              <a:solidFill>
                <a:srgbClr val="000000"/>
              </a:solidFill>
              <a:effectLst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E514C117-BC8B-4BEB-BD3C-F0B7C8E11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660" y="2493491"/>
            <a:ext cx="2933700" cy="46680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Структурованість даних, що подається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616717-DD2B-415F-83F0-77A3568170B9}"/>
              </a:ext>
            </a:extLst>
          </p:cNvPr>
          <p:cNvSpPr txBox="1"/>
          <p:nvPr/>
        </p:nvSpPr>
        <p:spPr>
          <a:xfrm>
            <a:off x="5153660" y="3211919"/>
            <a:ext cx="2933700" cy="107721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sz="1600" dirty="0"/>
              <a:t>Глибоке дослідження, що дозволяє отримати високий рівень </a:t>
            </a:r>
            <a:r>
              <a:rPr lang="uk-UA" sz="1600" dirty="0" err="1"/>
              <a:t>експертності</a:t>
            </a:r>
            <a:r>
              <a:rPr lang="uk-UA" sz="1600" dirty="0"/>
              <a:t>, </a:t>
            </a:r>
            <a:r>
              <a:rPr lang="uk-UA" sz="1600" dirty="0" err="1"/>
              <a:t>менторство</a:t>
            </a:r>
            <a:endParaRPr lang="uk-UA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84494D-A585-447E-9A63-913D353A3B7C}"/>
              </a:ext>
            </a:extLst>
          </p:cNvPr>
          <p:cNvSpPr txBox="1"/>
          <p:nvPr/>
        </p:nvSpPr>
        <p:spPr>
          <a:xfrm>
            <a:off x="8491216" y="2506482"/>
            <a:ext cx="359918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sz="1600" dirty="0"/>
              <a:t>Доступною  мовою важкий матеріал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FB42ED-B71A-4C0F-A2B4-69705958B5B9}"/>
              </a:ext>
            </a:extLst>
          </p:cNvPr>
          <p:cNvSpPr txBox="1"/>
          <p:nvPr/>
        </p:nvSpPr>
        <p:spPr>
          <a:xfrm>
            <a:off x="8491216" y="3042642"/>
            <a:ext cx="3599184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sz="1600" dirty="0"/>
              <a:t>Динамічний підхід</a:t>
            </a:r>
          </a:p>
        </p:txBody>
      </p:sp>
    </p:spTree>
    <p:extLst>
      <p:ext uri="{BB962C8B-B14F-4D97-AF65-F5344CB8AC3E}">
        <p14:creationId xmlns:p14="http://schemas.microsoft.com/office/powerpoint/2010/main" val="2176873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нтеграл">
  <a:themeElements>
    <a:clrScheme name="І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І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І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4605</TotalTime>
  <Words>618</Words>
  <Application>Microsoft Office PowerPoint</Application>
  <PresentationFormat>Широкоэкранный</PresentationFormat>
  <Paragraphs>95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Corbel</vt:lpstr>
      <vt:lpstr>docs-Roboto</vt:lpstr>
      <vt:lpstr>Gabriola</vt:lpstr>
      <vt:lpstr>Google Sans</vt:lpstr>
      <vt:lpstr>Roboto</vt:lpstr>
      <vt:lpstr>Tw Cen MT</vt:lpstr>
      <vt:lpstr>Tw Cen MT Condensed</vt:lpstr>
      <vt:lpstr>Wingdings 3</vt:lpstr>
      <vt:lpstr>Інтеграл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Володіна Людмила Валеріївна</dc:creator>
  <cp:lastModifiedBy>YULIYA</cp:lastModifiedBy>
  <cp:revision>23</cp:revision>
  <dcterms:created xsi:type="dcterms:W3CDTF">2024-02-23T15:43:32Z</dcterms:created>
  <dcterms:modified xsi:type="dcterms:W3CDTF">2024-02-28T08:25:05Z</dcterms:modified>
</cp:coreProperties>
</file>